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8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259" r:id="rId3"/>
    <p:sldId id="286" r:id="rId4"/>
    <p:sldId id="257" r:id="rId5"/>
    <p:sldId id="287" r:id="rId6"/>
    <p:sldId id="261" r:id="rId7"/>
    <p:sldId id="288" r:id="rId8"/>
    <p:sldId id="26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0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6575-E8C6-4500-A87E-073CC343B168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0ADC9-9931-4ED4-814F-9EDCDBE86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0ADC9-9931-4ED4-814F-9EDCDBE86D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0ADC9-9931-4ED4-814F-9EDCDBE86D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0ADC9-9931-4ED4-814F-9EDCDBE86D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F83501-ECD2-4E6C-B9B2-9A51C445257E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60D242-D524-4DEE-BB9F-6E1F6C903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ikea.com/us/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hyperlink" Target="http://www.potterybarnkids.com/?bnrid=3500111&amp;cm_ven=ecommerce&amp;cm_cat=header&amp;cm_pla=pbsite&amp;cm_ite=pkpro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tterybarn.com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pbtee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hyperlink" Target="http://www.crateandbarrel.com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2.com/?cb=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landofnod.com/?cb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hyperlink" Target="http://www.crateandbarrel.com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2.com/?cb=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landofnod.com/?cb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ontrol" Target="../activeX/activeX2.xml"/><Relationship Id="rId7" Type="http://schemas.openxmlformats.org/officeDocument/2006/relationships/hyperlink" Target="http://www.ashleyfurniture.com/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shleyfurniture.com/SiteMap/FAQ.aspx?PageId=FAQ" TargetMode="External"/><Relationship Id="rId3" Type="http://schemas.openxmlformats.org/officeDocument/2006/relationships/control" Target="../activeX/activeX6.xml"/><Relationship Id="rId7" Type="http://schemas.openxmlformats.org/officeDocument/2006/relationships/notesSlide" Target="../notesSlides/notesSlide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8.xml"/><Relationship Id="rId4" Type="http://schemas.openxmlformats.org/officeDocument/2006/relationships/control" Target="../activeX/activeX7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kea.com/us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</a:rPr>
              <a:t>Internet Tools and the furniture Business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2286000"/>
            <a:ext cx="7467600" cy="3352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Kulwattanasopon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Nick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Beckworth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Wootten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solidFill>
                  <a:schemeClr val="accent1">
                    <a:lumMod val="50000"/>
                  </a:schemeClr>
                </a:solidFill>
              </a:rPr>
              <a:t>Steven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Blair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Billings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Ask Anna!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PotteryBarn.com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How is the Design?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Aesthetics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Comments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715000"/>
            <a:ext cx="3371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562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828800"/>
            <a:ext cx="137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CrateandBarrel.com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How is the Design?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Aesthetics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Comments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2301875" cy="754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267200"/>
            <a:ext cx="2278063" cy="609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CrateandBarrel.com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Web 2.0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6388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562600"/>
            <a:ext cx="2301875" cy="754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638800"/>
            <a:ext cx="2278063" cy="609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http://www.crateandbarrel.com/assets/reviews/crateRe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276600"/>
            <a:ext cx="7620000" cy="148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Ashley Furniture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How is the Design?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Aesthetics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Comments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8" name="Picture 6" descr="http://ashleyfurniture.com/Images/Ashley-Head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638800"/>
            <a:ext cx="2438400" cy="533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920" name="Picture 8" descr="http://ashleyfurniture.com/Images/Peopl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2438400"/>
            <a:ext cx="3610452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controls>
      <p:control spid="38913" name="DefaultOcx" r:id="rId2" imgW="914400" imgH="228600"/>
      <p:control spid="38914" name="HTMLHidden1" r:id="rId3" imgW="914400" imgH="228600"/>
      <p:control spid="38915" name="HTMLHidden2" r:id="rId4" imgW="914400" imgH="228600"/>
      <p:control spid="38916" name="HTMLHidden3" r:id="rId5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Ashley Furniture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7526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Functionality</a:t>
            </a:r>
          </a:p>
        </p:txBody>
      </p:sp>
      <p:pic>
        <p:nvPicPr>
          <p:cNvPr id="40968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819400"/>
            <a:ext cx="4495800" cy="349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controls>
      <p:control spid="40962" name="DefaultOcx" r:id="rId2" imgW="914400" imgH="228600"/>
      <p:control spid="40963" name="HTMLHidden1" r:id="rId3" imgW="914400" imgH="228600"/>
      <p:control spid="40964" name="HTMLHidden2" r:id="rId4" imgW="914400" imgH="228600"/>
      <p:control spid="40965" name="HTMLHidden3" r:id="rId5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467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</a:rPr>
              <a:t>Company Message and Audience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95400" y="2667000"/>
            <a:ext cx="6629400" cy="2362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Message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0"/>
            <a:ext cx="81534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IKEA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Deliver affordable home furnishings to its customers.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Pottery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Home furnishings should be exceptional in comfort, style, and quality.</a:t>
            </a:r>
            <a:endParaRPr lang="en-US" sz="3200" dirty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Crate &amp; Barrel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Furniture for every room, every style, every budget.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Ashley Furniture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: We want to be the best furniture store.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Audience - IKEA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524000"/>
            <a:ext cx="80010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Cost conscious, modern, forward-thinking and environmentally-aware.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267200"/>
            <a:ext cx="5143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Audience – Pottery Barn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524000"/>
            <a:ext cx="8001000" cy="3276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Mature;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traditional.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baseline="0" dirty="0" smtClean="0">
                <a:solidFill>
                  <a:schemeClr val="accent1">
                    <a:lumMod val="50000"/>
                  </a:schemeClr>
                </a:solidFill>
              </a:rPr>
              <a:t>PB Kids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 Teens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81200"/>
            <a:ext cx="137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1554163" cy="4267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19600" y="2133600"/>
            <a:ext cx="42672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Introduction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8153400" cy="3276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IKEA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Ashley Furniture</a:t>
            </a:r>
          </a:p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Pottery Barn</a:t>
            </a:r>
          </a:p>
          <a:p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Crate&amp;Barrel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1935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3886201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971800"/>
            <a:ext cx="2468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19600"/>
            <a:ext cx="2419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Audience –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Crate&amp;Barrel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447800"/>
            <a:ext cx="8001000" cy="32766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Mature, established, and contemporary.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CB2</a:t>
            </a: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The Land of Nod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52800"/>
            <a:ext cx="1828800" cy="609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4114801"/>
            <a:ext cx="1828799" cy="649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Audience – Ashley Furniture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driven, one stop shop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research.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638800"/>
            <a:ext cx="2705100" cy="44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70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</a:rPr>
              <a:t>Use of Social Media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838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Analysis Criteria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Blog?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dirty="0" err="1" smtClean="0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Twitter?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Mobile Site for Smartphone?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Interconnection between media?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IKEA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5029200"/>
          </a:xfrm>
          <a:prstGeom prst="rect">
            <a:avLst/>
          </a:prstGeom>
          <a:noFill/>
        </p:spPr>
        <p:txBody>
          <a:bodyPr vert="horz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No official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 blog</a:t>
            </a:r>
            <a:endParaRPr lang="en-US" sz="4700" b="1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err="1" smtClean="0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en-US" sz="4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page 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IKEA-USA (active, advertisements, IKEA in the news)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Twitter</a:t>
            </a: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	I</a:t>
            </a: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ndividual 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tores, IKEA-USA had no tweets (sales,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 weather, local commentary)</a:t>
            </a:r>
            <a:endParaRPr lang="en-US" sz="47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Mobile website available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3/5 Stars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4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6019800"/>
            <a:ext cx="14870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Ashley Furniture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4648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No Official 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err="1" smtClean="0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 Page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(inactive, little info, previously active)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Twitter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	national and stores (national is inactive, some stores were active)</a:t>
            </a:r>
            <a:endParaRPr lang="en-US" sz="47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No mobile website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2/5 Stars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867400"/>
            <a:ext cx="2705100" cy="44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Pottery Barn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4648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No official blog</a:t>
            </a: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err="1" smtClean="0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 page </a:t>
            </a:r>
            <a:b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(active, lots of info/links, advertisements, sales, PB in the news)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Twitter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	(active, sales and spotlight items, social participation/questions)</a:t>
            </a:r>
            <a:endParaRPr lang="en-US" sz="47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No mobile website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/5 Stars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172200"/>
            <a:ext cx="4181475" cy="2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Crate &amp; Barrel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46482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No Official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 Blog for crateandbarrel.com</a:t>
            </a:r>
            <a:endParaRPr lang="en-US" sz="4700" b="1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Official Blog for CB2 </a:t>
            </a:r>
            <a:b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(social in nature, party hints/recipes, integrates products)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err="1" smtClean="0">
                <a:solidFill>
                  <a:schemeClr val="accent1">
                    <a:lumMod val="50000"/>
                  </a:schemeClr>
                </a:solidFill>
              </a:rPr>
              <a:t>Facebook</a:t>
            </a: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 Page 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(active, ads, sales, store openings, promotion of new </a:t>
            </a:r>
            <a:r>
              <a:rPr lang="en-US" sz="4700" dirty="0" err="1" smtClean="0">
                <a:solidFill>
                  <a:schemeClr val="accent1">
                    <a:lumMod val="50000"/>
                  </a:schemeClr>
                </a:solidFill>
              </a:rPr>
              <a:t>iPhone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 app)</a:t>
            </a:r>
            <a:endParaRPr lang="en-US" sz="4700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Twitter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	 Intermittent usage (last tweet Jan 11</a:t>
            </a:r>
            <a:r>
              <a:rPr lang="en-US" sz="4700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Mobile available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47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widely advertised.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="1" baseline="0" dirty="0" smtClean="0">
                <a:solidFill>
                  <a:schemeClr val="accent1">
                    <a:lumMod val="50000"/>
                  </a:schemeClr>
                </a:solidFill>
              </a:rPr>
              <a:t>4/5 stars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172200"/>
            <a:ext cx="2419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943600"/>
            <a:ext cx="1828800" cy="609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467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</a:rPr>
              <a:t>Areas for Future Improvement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95400" y="2667000"/>
            <a:ext cx="6629400" cy="2362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153400" cy="3276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Ashley Furniture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Pottery Barn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Crate&amp;Barrel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7056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</a:rPr>
              <a:t>Conclusions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28575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4267200" cy="4038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baseline="0" dirty="0" smtClean="0">
                <a:solidFill>
                  <a:schemeClr val="accent1">
                    <a:lumMod val="50000"/>
                  </a:schemeClr>
                </a:solidFill>
              </a:rPr>
              <a:t>Questions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700" dirty="0" smtClean="0">
                <a:solidFill>
                  <a:schemeClr val="accent1">
                    <a:lumMod val="50000"/>
                  </a:schemeClr>
                </a:solidFill>
              </a:rPr>
              <a:t>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smtClean="0">
                <a:solidFill>
                  <a:srgbClr val="355D7E"/>
                </a:solidFill>
                <a:latin typeface="Arno Pro Smbd" charset="0"/>
                <a:cs typeface="Arial" pitchFamily="34" charset="0"/>
              </a:rPr>
              <a:t>IKEA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4505325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8153400" cy="3733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100" b="1" dirty="0" smtClean="0">
                <a:solidFill>
                  <a:srgbClr val="355D7E"/>
                </a:solidFill>
              </a:rPr>
              <a:t>Background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rgbClr val="355D7E"/>
                </a:solidFill>
              </a:rPr>
              <a:t>	</a:t>
            </a:r>
            <a:r>
              <a:rPr lang="en-US" sz="2600" dirty="0" smtClean="0">
                <a:solidFill>
                  <a:srgbClr val="355D7E"/>
                </a:solidFill>
              </a:rPr>
              <a:t>began in 1926 by Ingvar </a:t>
            </a:r>
            <a:r>
              <a:rPr lang="en-US" sz="2600" dirty="0" err="1" smtClean="0">
                <a:solidFill>
                  <a:srgbClr val="355D7E"/>
                </a:solidFill>
              </a:rPr>
              <a:t>Kamprad</a:t>
            </a:r>
            <a:endParaRPr lang="en-US" sz="2600" dirty="0" smtClean="0">
              <a:solidFill>
                <a:srgbClr val="355D7E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100" b="1" dirty="0" smtClean="0">
                <a:solidFill>
                  <a:srgbClr val="355D7E"/>
                </a:solidFill>
              </a:rPr>
              <a:t>Products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solidFill>
                  <a:srgbClr val="355D7E"/>
                </a:solidFill>
              </a:rPr>
              <a:t>	</a:t>
            </a:r>
            <a:r>
              <a:rPr lang="en-US" sz="2600" dirty="0" smtClean="0">
                <a:solidFill>
                  <a:srgbClr val="355D7E"/>
                </a:solidFill>
              </a:rPr>
              <a:t>product range is wide in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355D7E"/>
                </a:solidFill>
              </a:rPr>
              <a:t>	function/style/coordination</a:t>
            </a:r>
          </a:p>
          <a:p>
            <a:pPr>
              <a:lnSpc>
                <a:spcPct val="80000"/>
              </a:lnSpc>
            </a:pPr>
            <a:r>
              <a:rPr lang="en-US" sz="3100" b="1" dirty="0" smtClean="0">
                <a:solidFill>
                  <a:srgbClr val="355D7E"/>
                </a:solidFill>
              </a:rPr>
              <a:t>IKEA.com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100" dirty="0" smtClean="0">
                <a:solidFill>
                  <a:srgbClr val="355D7E"/>
                </a:solidFill>
              </a:rPr>
              <a:t>	</a:t>
            </a:r>
            <a:r>
              <a:rPr lang="en-US" sz="2600" dirty="0" smtClean="0">
                <a:solidFill>
                  <a:srgbClr val="355D7E"/>
                </a:solidFill>
              </a:rPr>
              <a:t>started in 1997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dirty="0" smtClean="0">
                <a:solidFill>
                  <a:srgbClr val="355D7E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endParaRPr lang="en-US" sz="1900" dirty="0" smtClean="0">
              <a:solidFill>
                <a:srgbClr val="594740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IKEA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6781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5145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80772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b="1" dirty="0">
                <a:solidFill>
                  <a:srgbClr val="355D7E"/>
                </a:solidFill>
                <a:latin typeface="Tw Cen MT" pitchFamily="34" charset="0"/>
              </a:rPr>
              <a:t>Business Idea</a:t>
            </a:r>
          </a:p>
          <a:p>
            <a:pPr marL="319088" indent="-319088">
              <a:lnSpc>
                <a:spcPct val="80000"/>
              </a:lnSpc>
            </a:pPr>
            <a:r>
              <a:rPr lang="en-US" sz="2500" dirty="0">
                <a:solidFill>
                  <a:srgbClr val="355D7E"/>
                </a:solidFill>
                <a:latin typeface="Tw Cen MT" pitchFamily="34" charset="0"/>
              </a:rPr>
              <a:t>    To offer a wide range of well designed, functional   </a:t>
            </a:r>
          </a:p>
          <a:p>
            <a:pPr marL="319088" indent="-319088">
              <a:lnSpc>
                <a:spcPct val="80000"/>
              </a:lnSpc>
            </a:pPr>
            <a:r>
              <a:rPr lang="en-US" sz="2500" dirty="0">
                <a:solidFill>
                  <a:srgbClr val="355D7E"/>
                </a:solidFill>
                <a:latin typeface="Tw Cen MT" pitchFamily="34" charset="0"/>
              </a:rPr>
              <a:t>    home furnishing products at prices so low that </a:t>
            </a:r>
          </a:p>
          <a:p>
            <a:pPr marL="319088" indent="-319088">
              <a:lnSpc>
                <a:spcPct val="80000"/>
              </a:lnSpc>
            </a:pPr>
            <a:r>
              <a:rPr lang="en-US" sz="2500" dirty="0">
                <a:solidFill>
                  <a:srgbClr val="355D7E"/>
                </a:solidFill>
                <a:latin typeface="Tw Cen MT" pitchFamily="34" charset="0"/>
              </a:rPr>
              <a:t>    as many people as possible will be able to afford them.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b="1" dirty="0">
                <a:solidFill>
                  <a:srgbClr val="355D7E"/>
                </a:solidFill>
                <a:latin typeface="Tw Cen MT" pitchFamily="34" charset="0"/>
              </a:rPr>
              <a:t>Target Market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800" dirty="0">
              <a:solidFill>
                <a:srgbClr val="594740"/>
              </a:solidFill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95800"/>
            <a:ext cx="2286000" cy="195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smtClean="0">
                <a:solidFill>
                  <a:srgbClr val="355D7E"/>
                </a:solidFill>
                <a:latin typeface="Arno Pro Smbd" charset="0"/>
                <a:cs typeface="Arial" pitchFamily="34" charset="0"/>
              </a:rPr>
              <a:t>Ashley Furniture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3600"/>
            <a:ext cx="8153400" cy="342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355D7E"/>
                </a:solidFill>
              </a:rPr>
              <a:t>Background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355D7E"/>
                </a:solidFill>
              </a:rPr>
              <a:t>  	</a:t>
            </a:r>
            <a:r>
              <a:rPr lang="en-US" sz="2400" dirty="0" smtClean="0">
                <a:solidFill>
                  <a:srgbClr val="355D7E"/>
                </a:solidFill>
              </a:rPr>
              <a:t>By Carlyle Weinberger in Chicago in 1945 </a:t>
            </a: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355D7E"/>
                </a:solidFill>
              </a:rPr>
              <a:t>Vision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rgbClr val="355D7E"/>
                </a:solidFill>
              </a:rPr>
              <a:t>	</a:t>
            </a:r>
            <a:r>
              <a:rPr lang="en-US" sz="2400" dirty="0" smtClean="0">
                <a:solidFill>
                  <a:srgbClr val="355D7E"/>
                </a:solidFill>
              </a:rPr>
              <a:t>We Want To Be The Best Furniture Company</a:t>
            </a: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355D7E"/>
                </a:solidFill>
              </a:rPr>
              <a:t>Internet</a:t>
            </a:r>
            <a:r>
              <a:rPr lang="en-US" sz="3700" b="1" dirty="0" smtClean="0">
                <a:solidFill>
                  <a:srgbClr val="355D7E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355D7E"/>
                </a:solidFill>
              </a:rPr>
              <a:t>	</a:t>
            </a:r>
            <a:r>
              <a:rPr lang="en-US" sz="2400" dirty="0" smtClean="0">
                <a:solidFill>
                  <a:srgbClr val="355D7E"/>
                </a:solidFill>
              </a:rPr>
              <a:t>started in 1996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Pottery Barn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37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137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43600"/>
            <a:ext cx="4213225" cy="320675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4419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800" b="1" dirty="0">
                <a:solidFill>
                  <a:srgbClr val="355D7E"/>
                </a:solidFill>
                <a:latin typeface="Tw Cen MT" pitchFamily="34" charset="0"/>
              </a:rPr>
              <a:t>Background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500" dirty="0">
                <a:latin typeface="Tw Cen MT" pitchFamily="34" charset="0"/>
              </a:rPr>
              <a:t>	</a:t>
            </a:r>
            <a:r>
              <a:rPr lang="en-US" sz="2500" dirty="0">
                <a:solidFill>
                  <a:srgbClr val="355D7E"/>
                </a:solidFill>
                <a:latin typeface="Tw Cen MT" pitchFamily="34" charset="0"/>
              </a:rPr>
              <a:t>Began in 1949 in Manhattan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800" b="1" dirty="0">
                <a:solidFill>
                  <a:srgbClr val="355D7E"/>
                </a:solidFill>
                <a:latin typeface="Tw Cen MT" pitchFamily="34" charset="0"/>
              </a:rPr>
              <a:t>Business Idea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500" dirty="0">
                <a:solidFill>
                  <a:srgbClr val="355D7E"/>
                </a:solidFill>
                <a:latin typeface="Tw Cen MT" pitchFamily="34" charset="0"/>
                <a:ea typeface="Cambria" pitchFamily="18" charset="0"/>
              </a:rPr>
              <a:t>	Home furnishings should be exceptional in comfort, style and quality</a:t>
            </a:r>
            <a:endParaRPr lang="en-US" sz="2500" dirty="0">
              <a:solidFill>
                <a:srgbClr val="355D7E"/>
              </a:solidFill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800" b="1" dirty="0">
                <a:solidFill>
                  <a:srgbClr val="355D7E"/>
                </a:solidFill>
                <a:latin typeface="Tw Cen MT" pitchFamily="34" charset="0"/>
              </a:rPr>
              <a:t>Internet</a:t>
            </a:r>
            <a:r>
              <a:rPr lang="en-US" sz="2500" dirty="0">
                <a:solidFill>
                  <a:srgbClr val="355D7E"/>
                </a:solidFill>
                <a:latin typeface="Tw Cen MT" pitchFamily="34" charset="0"/>
              </a:rPr>
              <a:t> 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500" dirty="0">
                <a:solidFill>
                  <a:srgbClr val="355D7E"/>
                </a:solidFill>
                <a:latin typeface="Tw Cen MT" pitchFamily="34" charset="0"/>
              </a:rPr>
              <a:t>	started in 1995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500" dirty="0">
              <a:solidFill>
                <a:srgbClr val="355D7E"/>
              </a:solidFill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500" dirty="0">
                <a:latin typeface="Tw Cen MT" pitchFamily="34" charset="0"/>
              </a:rPr>
              <a:t>	</a:t>
            </a:r>
            <a:endParaRPr lang="en-US" sz="2300" dirty="0"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smtClean="0">
                <a:solidFill>
                  <a:srgbClr val="355D7E"/>
                </a:solidFill>
                <a:latin typeface="Arno Pro Smbd" charset="0"/>
                <a:cs typeface="Arial" pitchFamily="34" charset="0"/>
              </a:rPr>
              <a:t>Crate&amp;Barrel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2133600"/>
            <a:ext cx="5334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3100" b="1" dirty="0">
                <a:solidFill>
                  <a:srgbClr val="355D7E"/>
                </a:solidFill>
                <a:latin typeface="Tw Cen MT" pitchFamily="34" charset="0"/>
              </a:rPr>
              <a:t>Background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100" dirty="0">
                <a:solidFill>
                  <a:srgbClr val="355D7E"/>
                </a:solidFill>
                <a:latin typeface="Tw Cen MT" pitchFamily="34" charset="0"/>
              </a:rPr>
              <a:t>	</a:t>
            </a:r>
            <a:r>
              <a:rPr lang="en-US" sz="2400" dirty="0" smtClean="0">
                <a:solidFill>
                  <a:srgbClr val="355D7E"/>
                </a:solidFill>
                <a:latin typeface="Tw Cen MT" pitchFamily="34" charset="0"/>
              </a:rPr>
              <a:t>Started in </a:t>
            </a:r>
            <a:r>
              <a:rPr lang="en-US" sz="2400" dirty="0">
                <a:solidFill>
                  <a:srgbClr val="355D7E"/>
                </a:solidFill>
                <a:latin typeface="Tw Cen MT" pitchFamily="34" charset="0"/>
              </a:rPr>
              <a:t>1962 by Gordon and Carole Segal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3100" b="1" dirty="0">
                <a:solidFill>
                  <a:srgbClr val="355D7E"/>
                </a:solidFill>
                <a:latin typeface="Tw Cen MT" pitchFamily="34" charset="0"/>
              </a:rPr>
              <a:t>Business Idea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100" dirty="0">
                <a:solidFill>
                  <a:srgbClr val="355D7E"/>
                </a:solidFill>
                <a:latin typeface="Tw Cen MT" pitchFamily="34" charset="0"/>
                <a:ea typeface="Cambria" pitchFamily="18" charset="0"/>
              </a:rPr>
              <a:t>	</a:t>
            </a:r>
            <a:r>
              <a:rPr lang="en-US" sz="2400" dirty="0" err="1">
                <a:solidFill>
                  <a:srgbClr val="355D7E"/>
                </a:solidFill>
                <a:latin typeface="Tw Cen MT" pitchFamily="34" charset="0"/>
                <a:ea typeface="Cambria" pitchFamily="18" charset="0"/>
              </a:rPr>
              <a:t>Crate&amp;Barrel</a:t>
            </a:r>
            <a:r>
              <a:rPr lang="en-US" sz="2400" dirty="0">
                <a:solidFill>
                  <a:srgbClr val="355D7E"/>
                </a:solidFill>
                <a:latin typeface="Tw Cen MT" pitchFamily="34" charset="0"/>
                <a:ea typeface="Cambria" pitchFamily="18" charset="0"/>
              </a:rPr>
              <a:t> offer the wonderfully simple designs at wonderfully simple, affordable prices.</a:t>
            </a:r>
            <a:endParaRPr lang="en-US" sz="2400" dirty="0">
              <a:solidFill>
                <a:srgbClr val="355D7E"/>
              </a:solidFill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3100" b="1" dirty="0">
                <a:solidFill>
                  <a:srgbClr val="355D7E"/>
                </a:solidFill>
                <a:latin typeface="Tw Cen MT" pitchFamily="34" charset="0"/>
              </a:rPr>
              <a:t>Internet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100" dirty="0">
                <a:solidFill>
                  <a:srgbClr val="355D7E"/>
                </a:solidFill>
                <a:latin typeface="Tw Cen MT" pitchFamily="34" charset="0"/>
              </a:rPr>
              <a:t>	</a:t>
            </a:r>
            <a:r>
              <a:rPr lang="en-US" sz="2400" dirty="0">
                <a:solidFill>
                  <a:srgbClr val="355D7E"/>
                </a:solidFill>
                <a:latin typeface="Tw Cen MT" pitchFamily="34" charset="0"/>
              </a:rPr>
              <a:t>Started in 1999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200" dirty="0">
              <a:latin typeface="Tw Cen MT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5146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705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</a:rPr>
              <a:t>Company Websites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4727">
            <a:off x="6072338" y="2273363"/>
            <a:ext cx="2301875" cy="754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65532">
            <a:off x="770229" y="3779068"/>
            <a:ext cx="1592263" cy="5111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526">
            <a:off x="5277095" y="4090699"/>
            <a:ext cx="3406775" cy="517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08794">
            <a:off x="3346697" y="4383605"/>
            <a:ext cx="2689587" cy="6140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776">
            <a:off x="4154511" y="2954855"/>
            <a:ext cx="2419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3409">
            <a:off x="523060" y="2422443"/>
            <a:ext cx="4181475" cy="2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3335" y="4829042"/>
            <a:ext cx="14870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no Pro Smbd" pitchFamily="18" charset="0"/>
                <a:cs typeface="Arial" pitchFamily="34" charset="0"/>
              </a:rPr>
              <a:t>IKEA.com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Arno Pro Smbd" pitchFamily="18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1600200"/>
            <a:ext cx="815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4000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How is the Design?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400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Aesthetics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Comments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86400"/>
            <a:ext cx="2209800" cy="79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0003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321</TotalTime>
  <Words>299</Words>
  <Application>Microsoft Office PowerPoint</Application>
  <PresentationFormat>On-screen Show (4:3)</PresentationFormat>
  <Paragraphs>170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Internet Tools and the furniture Business</vt:lpstr>
      <vt:lpstr>Introduction</vt:lpstr>
      <vt:lpstr>IKEA</vt:lpstr>
      <vt:lpstr>IKEA</vt:lpstr>
      <vt:lpstr>Ashley Furniture</vt:lpstr>
      <vt:lpstr>Pottery Barn</vt:lpstr>
      <vt:lpstr>Crate&amp;Barrel</vt:lpstr>
      <vt:lpstr>Company Websites</vt:lpstr>
      <vt:lpstr>IKEA.com</vt:lpstr>
      <vt:lpstr>Ask Anna!</vt:lpstr>
      <vt:lpstr>PotteryBarn.com</vt:lpstr>
      <vt:lpstr>CrateandBarrel.com</vt:lpstr>
      <vt:lpstr>CrateandBarrel.com</vt:lpstr>
      <vt:lpstr>Ashley Furniture</vt:lpstr>
      <vt:lpstr>Ashley Furniture</vt:lpstr>
      <vt:lpstr>Company Message and Audience</vt:lpstr>
      <vt:lpstr>Message</vt:lpstr>
      <vt:lpstr>Audience - IKEA</vt:lpstr>
      <vt:lpstr>Audience – Pottery Barn</vt:lpstr>
      <vt:lpstr>Audience – Crate&amp;Barrel</vt:lpstr>
      <vt:lpstr>Audience – Ashley Furniture</vt:lpstr>
      <vt:lpstr>Use of Social Media</vt:lpstr>
      <vt:lpstr>Analysis Criteria</vt:lpstr>
      <vt:lpstr>IKEA</vt:lpstr>
      <vt:lpstr>Ashley Furniture</vt:lpstr>
      <vt:lpstr>Pottery Barn</vt:lpstr>
      <vt:lpstr>Crate &amp; Barrel</vt:lpstr>
      <vt:lpstr>Areas for Future Improvement</vt:lpstr>
      <vt:lpstr>Conclusions</vt:lpstr>
    </vt:vector>
  </TitlesOfParts>
  <Company>Nick's Porno Shack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Furniture Market</dc:title>
  <dc:creator>Good Ole' Nabber</dc:creator>
  <cp:lastModifiedBy>ICLABS</cp:lastModifiedBy>
  <cp:revision>39</cp:revision>
  <dcterms:created xsi:type="dcterms:W3CDTF">2010-02-23T19:43:52Z</dcterms:created>
  <dcterms:modified xsi:type="dcterms:W3CDTF">2010-02-24T03:39:57Z</dcterms:modified>
</cp:coreProperties>
</file>